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media1.mp4" ContentType="video/unknown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Shape 15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Font typeface="Arial"/>
              <a:buChar char="•"/>
            </a:pPr>
            <a:r>
              <a:t>Using sliding window of 20 sample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We didn’t perform jogging experiments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7" name="Shape 15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Font typeface="Arial"/>
              <a:buChar char="•"/>
            </a:pPr>
            <a:r>
              <a:t>Using sliding window of 20 sample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We didn’t perform jogging experiments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Font typeface="Arial"/>
              <a:buChar char="•"/>
            </a:pPr>
            <a:r>
              <a:t>Using sliding window of 20 sample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We didn’t perform jogging experiments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7" name="Shape 1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Only assumption is that data points are independent, which is probably wrong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Shape 17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Only assumption is that data points are independent, which is probably wrong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Only assumption is that data points are independent, which is probably wrong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13"/>
          </p:nvPr>
        </p:nvSpPr>
        <p:spPr>
          <a:xfrm>
            <a:off x="1270000" y="4308599"/>
            <a:ext cx="10464800" cy="609777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8"/>
            <a:ext cx="5334002" cy="82169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e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Relationship Id="rId4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MotionSens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MotionSense</a:t>
            </a:r>
          </a:p>
        </p:txBody>
      </p:sp>
      <p:sp>
        <p:nvSpPr>
          <p:cNvPr id="120" name="Shachar Hirshberg, Ido Calman &amp; Ofri Kleinfeld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Shachar Hirshberg, Ido Calman &amp; Ofri Kleinfeld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Next 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200"/>
            </a:lvl1pPr>
          </a:lstStyle>
          <a:p>
            <a:pPr/>
            <a:r>
              <a:t>Real World Problems </a:t>
            </a:r>
          </a:p>
        </p:txBody>
      </p:sp>
      <p:sp>
        <p:nvSpPr>
          <p:cNvPr id="155" name="As we saw in the video, the predictions are imperfect…"/>
          <p:cNvSpPr txBox="1"/>
          <p:nvPr>
            <p:ph type="body" idx="1"/>
          </p:nvPr>
        </p:nvSpPr>
        <p:spPr>
          <a:xfrm>
            <a:off x="952500" y="2135414"/>
            <a:ext cx="11099800" cy="6286501"/>
          </a:xfrm>
          <a:prstGeom prst="rect">
            <a:avLst/>
          </a:prstGeom>
        </p:spPr>
        <p:txBody>
          <a:bodyPr/>
          <a:lstStyle/>
          <a:p>
            <a:pPr/>
            <a:r>
              <a:t>As we saw in the video, the predictions are </a:t>
            </a:r>
            <a:r>
              <a:rPr>
                <a:solidFill>
                  <a:srgbClr val="FAE232"/>
                </a:solidFill>
              </a:rPr>
              <a:t>imperfect</a:t>
            </a:r>
          </a:p>
          <a:p>
            <a:pPr/>
            <a:r>
              <a:t>For a smaller window sizes (5-10 samples) the prediction constantly fluctuated</a:t>
            </a:r>
          </a:p>
          <a:p>
            <a:pPr/>
            <a:r>
              <a:t>We have a problem in predicting “Going Downstairs” activity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Next 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200"/>
            </a:lvl1pPr>
          </a:lstStyle>
          <a:p>
            <a:pPr/>
            <a:r>
              <a:t>Improvements</a:t>
            </a:r>
          </a:p>
        </p:txBody>
      </p:sp>
      <p:sp>
        <p:nvSpPr>
          <p:cNvPr id="160" name="Predict a decision only once in 2-3 seconds…"/>
          <p:cNvSpPr txBox="1"/>
          <p:nvPr>
            <p:ph type="body" idx="1"/>
          </p:nvPr>
        </p:nvSpPr>
        <p:spPr>
          <a:xfrm>
            <a:off x="952500" y="2135414"/>
            <a:ext cx="11099800" cy="6286501"/>
          </a:xfrm>
          <a:prstGeom prst="rect">
            <a:avLst/>
          </a:prstGeom>
        </p:spPr>
        <p:txBody>
          <a:bodyPr/>
          <a:lstStyle/>
          <a:p>
            <a:pPr/>
            <a:r>
              <a:t>Predict a decision only once in 2-3 seconds</a:t>
            </a:r>
          </a:p>
          <a:p>
            <a:pPr/>
            <a:r>
              <a:t>Use a </a:t>
            </a:r>
            <a:r>
              <a:rPr>
                <a:solidFill>
                  <a:srgbClr val="FAE232"/>
                </a:solidFill>
              </a:rPr>
              <a:t>majority vote </a:t>
            </a:r>
            <a:r>
              <a:t>over a collection of predictions to increase the accuracy</a:t>
            </a:r>
          </a:p>
          <a:p>
            <a:pPr/>
            <a:r>
              <a:t>Collect more real world data and re-train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60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Next Steps"/>
          <p:cNvSpPr txBox="1"/>
          <p:nvPr>
            <p:ph type="title"/>
          </p:nvPr>
        </p:nvSpPr>
        <p:spPr>
          <a:xfrm>
            <a:off x="952499" y="254000"/>
            <a:ext cx="11326588" cy="2159000"/>
          </a:xfrm>
          <a:prstGeom prst="rect">
            <a:avLst/>
          </a:prstGeom>
        </p:spPr>
        <p:txBody>
          <a:bodyPr/>
          <a:lstStyle/>
          <a:p>
            <a:pPr/>
            <a:r>
              <a:t>Improvements Analysis</a:t>
            </a:r>
          </a:p>
        </p:txBody>
      </p:sp>
      <p:sp>
        <p:nvSpPr>
          <p:cNvPr id="165" name="Increase the accuracy by adding / modifying features and fine tuning of the model’s hyper parameters…"/>
          <p:cNvSpPr txBox="1"/>
          <p:nvPr>
            <p:ph type="body" idx="1"/>
          </p:nvPr>
        </p:nvSpPr>
        <p:spPr>
          <a:xfrm>
            <a:off x="952500" y="2641600"/>
            <a:ext cx="11099800" cy="6656614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t>Assumptions: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t>Window size = 20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t>Sample frequency = 1 millisecond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t>Momentary prediction every 0.2 seconds</a:t>
            </a:r>
          </a:p>
          <a:p>
            <a:pPr lvl="1">
              <a:lnSpc>
                <a:spcPct val="150000"/>
              </a:lnSpc>
              <a:spcBef>
                <a:spcPts val="600"/>
              </a:spcBef>
            </a:pPr>
            <a:r>
              <a:t>Make a </a:t>
            </a:r>
            <a:r>
              <a:rPr>
                <a:solidFill>
                  <a:srgbClr val="FAE232"/>
                </a:solidFill>
              </a:rPr>
              <a:t>decision every 3 seconds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65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Next Steps"/>
          <p:cNvSpPr txBox="1"/>
          <p:nvPr>
            <p:ph type="title"/>
          </p:nvPr>
        </p:nvSpPr>
        <p:spPr>
          <a:xfrm>
            <a:off x="952499" y="254000"/>
            <a:ext cx="11326588" cy="2159000"/>
          </a:xfrm>
          <a:prstGeom prst="rect">
            <a:avLst/>
          </a:prstGeom>
        </p:spPr>
        <p:txBody>
          <a:bodyPr/>
          <a:lstStyle/>
          <a:p>
            <a:pPr/>
            <a:r>
              <a:t>Improvements Analysis</a:t>
            </a:r>
          </a:p>
        </p:txBody>
      </p:sp>
      <p:sp>
        <p:nvSpPr>
          <p:cNvPr id="170" name="Increase the accuracy by adding / modifying features and fine tuning of the model’s hyper parameters…"/>
          <p:cNvSpPr txBox="1"/>
          <p:nvPr>
            <p:ph type="body" idx="1"/>
          </p:nvPr>
        </p:nvSpPr>
        <p:spPr>
          <a:xfrm>
            <a:off x="952500" y="2641600"/>
            <a:ext cx="11099800" cy="6656614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t>Take</a:t>
            </a:r>
            <a:r>
              <a:t> a </a:t>
            </a:r>
            <a:r>
              <a:rPr>
                <a:solidFill>
                  <a:srgbClr val="FAE232"/>
                </a:solidFill>
              </a:rPr>
              <a:t>majority vote </a:t>
            </a:r>
            <a:r>
              <a:t>of </a:t>
            </a:r>
            <a:r>
              <a:rPr>
                <a:solidFill>
                  <a:srgbClr val="FAE232"/>
                </a:solidFill>
              </a:rPr>
              <a:t>15</a:t>
            </a:r>
            <a:r>
              <a:t> decisions as the result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t>We can choose from 6 different labels - so label with </a:t>
            </a:r>
            <a:r>
              <a:rPr>
                <a:solidFill>
                  <a:srgbClr val="FAE232"/>
                </a:solidFill>
              </a:rPr>
              <a:t>at least 3 votes </a:t>
            </a:r>
            <a:r>
              <a:t>will be chosen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t>Our worse label is “up-stairs” with precision rate of 37%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t>Assuming we predicted “up-stairs” 3 times – now our chances of </a:t>
            </a:r>
            <a:r>
              <a:t>predicting correctly is</a:t>
            </a:r>
            <a:r>
              <a:rPr>
                <a:solidFill>
                  <a:srgbClr val="FAE232"/>
                </a:solidFill>
              </a:rPr>
              <a:t> 75% </a:t>
            </a:r>
            <a:r>
              <a:t>(1-0.63  )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</a:p>
        </p:txBody>
      </p:sp>
      <p:sp>
        <p:nvSpPr>
          <p:cNvPr id="171" name="3"/>
          <p:cNvSpPr txBox="1"/>
          <p:nvPr/>
        </p:nvSpPr>
        <p:spPr>
          <a:xfrm>
            <a:off x="9776815" y="6716370"/>
            <a:ext cx="28377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3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70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Next Steps"/>
          <p:cNvSpPr txBox="1"/>
          <p:nvPr>
            <p:ph type="title"/>
          </p:nvPr>
        </p:nvSpPr>
        <p:spPr>
          <a:xfrm>
            <a:off x="952499" y="254000"/>
            <a:ext cx="11326588" cy="2159000"/>
          </a:xfrm>
          <a:prstGeom prst="rect">
            <a:avLst/>
          </a:prstGeom>
        </p:spPr>
        <p:txBody>
          <a:bodyPr/>
          <a:lstStyle/>
          <a:p>
            <a:pPr/>
            <a:r>
              <a:t>What’s next?</a:t>
            </a:r>
          </a:p>
        </p:txBody>
      </p:sp>
      <p:sp>
        <p:nvSpPr>
          <p:cNvPr id="176" name="Increase the accuracy by adding / modifying features and fine tuning of the model’s hyper parameters…"/>
          <p:cNvSpPr txBox="1"/>
          <p:nvPr>
            <p:ph type="body" idx="1"/>
          </p:nvPr>
        </p:nvSpPr>
        <p:spPr>
          <a:xfrm>
            <a:off x="952500" y="2870200"/>
            <a:ext cx="11099800" cy="6656614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</a:pPr>
            <a:r>
              <a:t>Implement the aforementioned improvements </a:t>
            </a:r>
          </a:p>
          <a:p>
            <a:pPr>
              <a:spcBef>
                <a:spcPts val="600"/>
              </a:spcBef>
            </a:pPr>
          </a:p>
          <a:p>
            <a:pPr>
              <a:spcBef>
                <a:spcPts val="600"/>
              </a:spcBef>
            </a:pPr>
            <a:r>
              <a:t>Gather more real world data</a:t>
            </a:r>
          </a:p>
          <a:p>
            <a:pPr>
              <a:spcBef>
                <a:spcPts val="600"/>
              </a:spcBef>
            </a:pPr>
          </a:p>
          <a:p>
            <a:pPr>
              <a:spcBef>
                <a:spcPts val="600"/>
              </a:spcBef>
            </a:pPr>
            <a:r>
              <a:t>Make a </a:t>
            </a:r>
            <a:r>
              <a:rPr>
                <a:solidFill>
                  <a:schemeClr val="accent4">
                    <a:satOff val="-5343"/>
                    <a:lumOff val="25686"/>
                  </a:schemeClr>
                </a:solidFill>
              </a:rPr>
              <a:t>b</a:t>
            </a:r>
            <a:r>
              <a:rPr>
                <a:solidFill>
                  <a:schemeClr val="accent4"/>
                </a:solidFill>
              </a:rPr>
              <a:t>e</a:t>
            </a:r>
            <a:r>
              <a:rPr>
                <a:solidFill>
                  <a:schemeClr val="accent5">
                    <a:satOff val="-3476"/>
                    <a:lumOff val="12745"/>
                  </a:schemeClr>
                </a:solidFill>
              </a:rPr>
              <a:t>a</a:t>
            </a:r>
            <a:r>
              <a:rPr>
                <a:solidFill>
                  <a:schemeClr val="accent5">
                    <a:lumOff val="-9803"/>
                  </a:schemeClr>
                </a:solidFill>
              </a:rPr>
              <a:t>u</a:t>
            </a:r>
            <a:r>
              <a:rPr>
                <a:solidFill>
                  <a:schemeClr val="accent6"/>
                </a:solidFill>
              </a:rPr>
              <a:t>t</a:t>
            </a:r>
            <a:r>
              <a:rPr>
                <a:solidFill>
                  <a:schemeClr val="accent6">
                    <a:lumOff val="-9568"/>
                  </a:schemeClr>
                </a:solidFill>
              </a:rPr>
              <a:t>i</a:t>
            </a:r>
            <a:r>
              <a:rPr>
                <a:solidFill>
                  <a:schemeClr val="accent1">
                    <a:lumOff val="-7294"/>
                  </a:schemeClr>
                </a:solidFill>
              </a:rPr>
              <a:t>f</a:t>
            </a:r>
            <a:r>
              <a:rPr>
                <a:solidFill>
                  <a:schemeClr val="accent1">
                    <a:satOff val="-42592"/>
                    <a:lumOff val="31764"/>
                  </a:schemeClr>
                </a:solidFill>
              </a:rPr>
              <a:t>u</a:t>
            </a:r>
            <a:r>
              <a:rPr>
                <a:solidFill>
                  <a:schemeClr val="accent2">
                    <a:satOff val="-50295"/>
                    <a:lumOff val="16764"/>
                  </a:schemeClr>
                </a:solidFill>
              </a:rPr>
              <a:t>l</a:t>
            </a:r>
            <a:r>
              <a:t> app</a:t>
            </a:r>
          </a:p>
          <a:p>
            <a:pPr>
              <a:spcBef>
                <a:spcPts val="600"/>
              </a:spcBef>
            </a:pPr>
          </a:p>
          <a:p>
            <a:pPr>
              <a:spcBef>
                <a:spcPts val="600"/>
              </a:spcBef>
            </a:pPr>
            <a:r>
              <a:t>Share our conclusions with Kaggle</a:t>
            </a:r>
          </a:p>
          <a:p>
            <a:pPr>
              <a:spcBef>
                <a:spcPts val="600"/>
              </a:spcBef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7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hank You!"/>
          <p:cNvSpPr txBox="1"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reviously…"/>
          <p:cNvSpPr txBox="1"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/>
            <a:r>
              <a:t>Previously…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he Probl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Problem</a:t>
            </a:r>
          </a:p>
        </p:txBody>
      </p:sp>
      <p:sp>
        <p:nvSpPr>
          <p:cNvPr id="125" name="Predict which activity (walking, sitting, etc.) is being performed using phone sensors data analysi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Predict which activity </a:t>
            </a:r>
            <a:r>
              <a:rPr>
                <a:solidFill>
                  <a:srgbClr val="FAE232"/>
                </a:solidFill>
              </a:rPr>
              <a:t>(walking, sitting, etc.) </a:t>
            </a:r>
            <a:r>
              <a:t>is being performed using phone sensors data analysis</a:t>
            </a:r>
          </a:p>
          <a:p>
            <a:pPr/>
            <a:r>
              <a:t>Working with Time-Series data:</a:t>
            </a:r>
            <a:br/>
            <a:r>
              <a:t>- Data is only meaningful as bulks</a:t>
            </a:r>
            <a:br/>
            <a:r>
              <a:t>- Raw data do not fit classic ML algorithm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he Datas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Dataset</a:t>
            </a:r>
          </a:p>
        </p:txBody>
      </p:sp>
      <p:sp>
        <p:nvSpPr>
          <p:cNvPr id="128" name="Time-Series data generated by accelerometer and gyroscope smartphone sensor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Time-Series data generated by accelerometer and gyroscope smartphone sensors.</a:t>
            </a:r>
          </a:p>
          <a:p>
            <a:pPr/>
            <a:r>
              <a:t>The experiment explored 6 different activities: </a:t>
            </a:r>
            <a:r>
              <a:rPr>
                <a:solidFill>
                  <a:srgbClr val="FAE232"/>
                </a:solidFill>
              </a:rPr>
              <a:t>walk downstairs</a:t>
            </a:r>
            <a:r>
              <a:t>,</a:t>
            </a:r>
            <a:r>
              <a:rPr>
                <a:solidFill>
                  <a:srgbClr val="FAE232"/>
                </a:solidFill>
              </a:rPr>
              <a:t> walk upstairs</a:t>
            </a:r>
            <a:r>
              <a:t>,</a:t>
            </a:r>
            <a:r>
              <a:rPr>
                <a:solidFill>
                  <a:srgbClr val="FAE232"/>
                </a:solidFill>
              </a:rPr>
              <a:t> walk straight</a:t>
            </a:r>
            <a:r>
              <a:t>,</a:t>
            </a:r>
            <a:r>
              <a:rPr>
                <a:solidFill>
                  <a:srgbClr val="FAE232"/>
                </a:solidFill>
              </a:rPr>
              <a:t> sit</a:t>
            </a:r>
            <a:r>
              <a:t>,</a:t>
            </a:r>
            <a:r>
              <a:rPr>
                <a:solidFill>
                  <a:srgbClr val="FAE232"/>
                </a:solidFill>
              </a:rPr>
              <a:t> stand</a:t>
            </a:r>
            <a:r>
              <a:t>,</a:t>
            </a:r>
            <a:r>
              <a:rPr>
                <a:solidFill>
                  <a:srgbClr val="FAE232"/>
                </a:solidFill>
              </a:rPr>
              <a:t> run</a:t>
            </a:r>
            <a:endParaRPr>
              <a:solidFill>
                <a:srgbClr val="FAE232"/>
              </a:solidFill>
            </a:endParaRPr>
          </a:p>
          <a:p>
            <a:pPr/>
            <a:r>
              <a:t>24 participants,</a:t>
            </a:r>
            <a:r>
              <a:rPr>
                <a:solidFill>
                  <a:srgbClr val="FAE232"/>
                </a:solidFill>
              </a:rPr>
              <a:t> </a:t>
            </a:r>
            <a:r>
              <a:t>15 trials, ~4000 snapshots per trial, ~1.5M rows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Initial Results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Initial Results</a:t>
            </a:r>
          </a:p>
          <a:p>
            <a:pPr>
              <a:defRPr sz="3600">
                <a:solidFill>
                  <a:srgbClr val="FAE232"/>
                </a:solidFill>
              </a:defRPr>
            </a:pPr>
            <a:r>
              <a:t>Random Forest</a:t>
            </a:r>
          </a:p>
        </p:txBody>
      </p:sp>
      <p:graphicFrame>
        <p:nvGraphicFramePr>
          <p:cNvPr id="131" name="Table"/>
          <p:cNvGraphicFramePr/>
          <p:nvPr/>
        </p:nvGraphicFramePr>
        <p:xfrm>
          <a:off x="520700" y="2647950"/>
          <a:ext cx="5252045" cy="547369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313011"/>
                <a:gridCol w="1313011"/>
                <a:gridCol w="1313011"/>
                <a:gridCol w="1313011"/>
              </a:tblGrid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Class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Percision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Recall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F1-score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walk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0.96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sit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stand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up-stairs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0.89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jog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0.97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down-stairs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0.85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0.89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AE232"/>
                          </a:solidFill>
                          <a:sym typeface="Helvetica Neue Medium"/>
                        </a:rPr>
                        <a:t>average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AE232"/>
                          </a:solidFill>
                          <a:sym typeface="Helvetica Neue Medium"/>
                        </a:rPr>
                        <a:t>0.96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AE232"/>
                          </a:solidFill>
                          <a:sym typeface="Helvetica Neue Medium"/>
                        </a:rPr>
                        <a:t>0.97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AE232"/>
                          </a:solidFill>
                          <a:sym typeface="Helvetica Neue Medium"/>
                        </a:rPr>
                        <a:t>0.96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  <p:pic>
        <p:nvPicPr>
          <p:cNvPr id="132" name="ic-history.png" descr="ic-histor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40322" y="8509000"/>
            <a:ext cx="812802" cy="812800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133" name="Table"/>
          <p:cNvGraphicFramePr/>
          <p:nvPr/>
        </p:nvGraphicFramePr>
        <p:xfrm>
          <a:off x="7226300" y="2647950"/>
          <a:ext cx="5252045" cy="547369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313011"/>
                <a:gridCol w="1313011"/>
                <a:gridCol w="1313011"/>
                <a:gridCol w="1313011"/>
              </a:tblGrid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Class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Percision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Recall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F1-score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walk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0.98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sit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stand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1.00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up-stairs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0.94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jog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0.98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down-stairs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0.94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AE232"/>
                          </a:solidFill>
                          <a:sym typeface="Helvetica Neue Medium"/>
                        </a:rPr>
                        <a:t>average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AE232"/>
                          </a:solidFill>
                          <a:sym typeface="Helvetica Neue Medium"/>
                        </a:rPr>
                        <a:t>0.98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AE232"/>
                          </a:solidFill>
                          <a:sym typeface="Helvetica Neue Medium"/>
                        </a:rPr>
                        <a:t>0.98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AE232"/>
                          </a:solidFill>
                          <a:sym typeface="Helvetica Neue Medium"/>
                        </a:rPr>
                        <a:t>0.98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  <p:pic>
        <p:nvPicPr>
          <p:cNvPr id="134" name="ic-sliding-window.png" descr="ic-sliding-windo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445921" y="8509000"/>
            <a:ext cx="812802" cy="812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c-nonlinear.png" descr="ic-nonlinear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240014" y="1752600"/>
            <a:ext cx="457202" cy="457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10"/>
          <p:cNvSpPr txBox="1"/>
          <p:nvPr/>
        </p:nvSpPr>
        <p:spPr>
          <a:xfrm>
            <a:off x="3456380" y="8356599"/>
            <a:ext cx="45323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10</a:t>
            </a:r>
          </a:p>
        </p:txBody>
      </p:sp>
      <p:sp>
        <p:nvSpPr>
          <p:cNvPr id="137" name="10"/>
          <p:cNvSpPr txBox="1"/>
          <p:nvPr/>
        </p:nvSpPr>
        <p:spPr>
          <a:xfrm>
            <a:off x="10250881" y="8356599"/>
            <a:ext cx="45323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10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oday"/>
          <p:cNvSpPr txBox="1"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/>
            <a:r>
              <a:t>Today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Next Steps"/>
          <p:cNvSpPr txBox="1"/>
          <p:nvPr>
            <p:ph type="title"/>
          </p:nvPr>
        </p:nvSpPr>
        <p:spPr>
          <a:xfrm>
            <a:off x="952499" y="254000"/>
            <a:ext cx="11326588" cy="2159000"/>
          </a:xfrm>
          <a:prstGeom prst="rect">
            <a:avLst/>
          </a:prstGeom>
        </p:spPr>
        <p:txBody>
          <a:bodyPr/>
          <a:lstStyle>
            <a:lvl1pPr defTabSz="566674">
              <a:defRPr sz="6984"/>
            </a:lvl1pPr>
          </a:lstStyle>
          <a:p>
            <a:pPr/>
            <a:r>
              <a:t>Welcome to the Real World</a:t>
            </a:r>
          </a:p>
        </p:txBody>
      </p:sp>
      <p:sp>
        <p:nvSpPr>
          <p:cNvPr id="142" name="Increase the accuracy by adding / modifying features and fine tuning of the model’s hyper parameters…"/>
          <p:cNvSpPr txBox="1"/>
          <p:nvPr>
            <p:ph type="body" idx="1"/>
          </p:nvPr>
        </p:nvSpPr>
        <p:spPr>
          <a:xfrm>
            <a:off x="952500" y="2209800"/>
            <a:ext cx="11099800" cy="6286500"/>
          </a:xfrm>
          <a:prstGeom prst="rect">
            <a:avLst/>
          </a:prstGeom>
        </p:spPr>
        <p:txBody>
          <a:bodyPr/>
          <a:lstStyle/>
          <a:p>
            <a:pPr/>
            <a:r>
              <a:t>We wanted to evaluate our model on</a:t>
            </a:r>
            <a:r>
              <a:rPr>
                <a:solidFill>
                  <a:srgbClr val="FAE232"/>
                </a:solidFill>
              </a:rPr>
              <a:t> real, noisy data</a:t>
            </a:r>
            <a:endParaRPr>
              <a:solidFill>
                <a:srgbClr val="FAE232"/>
              </a:solidFill>
            </a:endParaRPr>
          </a:p>
          <a:p>
            <a:pPr/>
            <a:r>
              <a:t>We developed a mobile application which </a:t>
            </a:r>
            <a:r>
              <a:rPr>
                <a:solidFill>
                  <a:srgbClr val="FAE232"/>
                </a:solidFill>
              </a:rPr>
              <a:t>measures</a:t>
            </a:r>
            <a:r>
              <a:t> the same data metrics as the original dataset using the phone’s sensors</a:t>
            </a:r>
          </a:p>
          <a:p>
            <a:pPr/>
            <a:r>
              <a:t>We </a:t>
            </a:r>
            <a:r>
              <a:rPr>
                <a:solidFill>
                  <a:srgbClr val="FAE232"/>
                </a:solidFill>
              </a:rPr>
              <a:t>embedded our trained model </a:t>
            </a:r>
            <a:r>
              <a:t>in the app, and used it to predict the real-time activity of the user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4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Next 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Enjoy the Show</a:t>
            </a:r>
          </a:p>
        </p:txBody>
      </p:sp>
      <p:pic>
        <p:nvPicPr>
          <p:cNvPr id="145" name="Experiment.mp4" descr="Experiment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953793" y="3061158"/>
            <a:ext cx="9097214" cy="51171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935997" fill="hold"/>
                                        <p:tgtEl>
                                          <p:spTgt spid="1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4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Next 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200"/>
            </a:lvl1pPr>
          </a:lstStyle>
          <a:p>
            <a:pPr/>
            <a:r>
              <a:t>Real World Results </a:t>
            </a:r>
          </a:p>
        </p:txBody>
      </p:sp>
      <p:graphicFrame>
        <p:nvGraphicFramePr>
          <p:cNvPr id="148" name="Table"/>
          <p:cNvGraphicFramePr/>
          <p:nvPr/>
        </p:nvGraphicFramePr>
        <p:xfrm>
          <a:off x="3895271" y="2647950"/>
          <a:ext cx="5252046" cy="478948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313011"/>
                <a:gridCol w="1313011"/>
                <a:gridCol w="1313011"/>
                <a:gridCol w="1313011"/>
              </a:tblGrid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Class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Percision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Recall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F1-score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walk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0.77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0.35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0.48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sit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0.81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stand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0.76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0.97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0.85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up-stairs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0.37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0.79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0.5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down-stairs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2000">
                          <a:sym typeface="Helvetica Neue Medium"/>
                        </a:defRPr>
                      </a:pPr>
                      <a:r>
                        <a:t>0.</a:t>
                      </a:r>
                      <a:r>
                        <a:t>46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Helvetica Neue Medium"/>
                        </a:rPr>
                        <a:t>0.42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68421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AE232"/>
                          </a:solidFill>
                          <a:sym typeface="Helvetica Neue Medium"/>
                        </a:rPr>
                        <a:t>average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2200">
                          <a:solidFill>
                            <a:srgbClr val="FAE232"/>
                          </a:solidFill>
                          <a:sym typeface="Helvetica Neue Medium"/>
                        </a:defRPr>
                      </a:pPr>
                      <a:r>
                        <a:t>0.</a:t>
                      </a:r>
                      <a:r>
                        <a:t>71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2200">
                          <a:solidFill>
                            <a:srgbClr val="FAE232"/>
                          </a:solidFill>
                          <a:sym typeface="Helvetica Neue Medium"/>
                        </a:defRPr>
                      </a:pPr>
                      <a:r>
                        <a:t>0.</a:t>
                      </a:r>
                      <a:r>
                        <a:t>63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2200">
                          <a:solidFill>
                            <a:srgbClr val="FAE232"/>
                          </a:solidFill>
                          <a:sym typeface="Helvetica Neue Medium"/>
                        </a:defRPr>
                      </a:pPr>
                      <a:r>
                        <a:t>0.</a:t>
                      </a:r>
                      <a:r>
                        <a:t>63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  <p:pic>
        <p:nvPicPr>
          <p:cNvPr id="149" name="ic-sliding-window.png" descr="ic-sliding-window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114893" y="7921173"/>
            <a:ext cx="812802" cy="812801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10"/>
          <p:cNvSpPr txBox="1"/>
          <p:nvPr/>
        </p:nvSpPr>
        <p:spPr>
          <a:xfrm>
            <a:off x="6919852" y="7768773"/>
            <a:ext cx="453239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20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